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89" r:id="rId5"/>
    <p:sldId id="286" r:id="rId6"/>
    <p:sldId id="292" r:id="rId7"/>
    <p:sldId id="270" r:id="rId8"/>
    <p:sldId id="273" r:id="rId9"/>
    <p:sldId id="293" r:id="rId10"/>
    <p:sldId id="299" r:id="rId11"/>
    <p:sldId id="271" r:id="rId12"/>
    <p:sldId id="294" r:id="rId13"/>
    <p:sldId id="300" r:id="rId14"/>
    <p:sldId id="295" r:id="rId15"/>
    <p:sldId id="296" r:id="rId16"/>
    <p:sldId id="297" r:id="rId17"/>
    <p:sldId id="298" r:id="rId18"/>
    <p:sldId id="288" r:id="rId19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  <p:cmAuthor id="4" name="Paulo Quirino" initials="PQ" lastIdx="2" clrIdx="3">
    <p:extLst>
      <p:ext uri="{19B8F6BF-5375-455C-9EA6-DF929625EA0E}">
        <p15:presenceInfo xmlns:p15="http://schemas.microsoft.com/office/powerpoint/2012/main" userId="0114d3a48e7fff8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7082"/>
    <a:srgbClr val="F0CDA1"/>
    <a:srgbClr val="6D936B"/>
    <a:srgbClr val="404040"/>
    <a:srgbClr val="0090A2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427" y="6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B1BCF06-1C28-4B0D-9FE4-64520A8BD0D6}" type="datetime1">
              <a:rPr lang="pt-BR" smtClean="0"/>
              <a:t>29/06/2023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FA8C659-3DDB-48CB-A056-6A658A161B7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jpg>
</file>

<file path=ppt/media/image2.jpeg>
</file>

<file path=ppt/media/image3.jpg>
</file>

<file path=ppt/media/image4.jp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B1C099-8713-4864-A75E-DC5C31A7078B}" type="datetime1">
              <a:rPr lang="pt-BR" smtClean="0"/>
              <a:pPr/>
              <a:t>29/06/2023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A004F4-F240-48F9-8AE1-486585C7F0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477374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1333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93650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463853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449385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2744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12317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417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52276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13254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5137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7868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rtlCol="0"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21B1CF-A309-49E4-BA89-6C94A1244D9C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37202246-9B90-4CE1-AAF1-3328E51AE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843DF42B-5E6A-409A-A205-0B59AE5FBD9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0301" y="1690689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17" name="Espaço Reservado para Conteúdo 2">
            <a:extLst>
              <a:ext uri="{FF2B5EF4-FFF2-40B4-BE49-F238E27FC236}">
                <a16:creationId xmlns:a16="http://schemas.microsoft.com/office/drawing/2014/main" id="{9C7A202D-9C81-48E9-AC0B-E4DDE20AE14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88689" y="170282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7076" y="170282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991035-C430-43B6-BC84-4E40FA348A60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25" name="Espaço Reservado para Conteúdo 2">
            <a:extLst>
              <a:ext uri="{FF2B5EF4-FFF2-40B4-BE49-F238E27FC236}">
                <a16:creationId xmlns:a16="http://schemas.microsoft.com/office/drawing/2014/main" id="{70506441-775A-4D93-ADE3-695C86D6699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530301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6" name="Espaço Reservado para Conteúdo 2">
            <a:extLst>
              <a:ext uri="{FF2B5EF4-FFF2-40B4-BE49-F238E27FC236}">
                <a16:creationId xmlns:a16="http://schemas.microsoft.com/office/drawing/2014/main" id="{FA00A08C-FA2D-44B5-9451-63F193A3E7B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888689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7" name="Espaço Reservado para Conteúdo 2">
            <a:extLst>
              <a:ext uri="{FF2B5EF4-FFF2-40B4-BE49-F238E27FC236}">
                <a16:creationId xmlns:a16="http://schemas.microsoft.com/office/drawing/2014/main" id="{6A8F9540-8D26-4ADA-88E6-B9A742232C2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37076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9" name="Espaço Reservado para Imagem 28">
            <a:extLst>
              <a:ext uri="{FF2B5EF4-FFF2-40B4-BE49-F238E27FC236}">
                <a16:creationId xmlns:a16="http://schemas.microsoft.com/office/drawing/2014/main" id="{3D7801BA-80A8-4F2C-90C8-155E6210A85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7634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0" name="Espaço Reservado para Imagem 28">
            <a:extLst>
              <a:ext uri="{FF2B5EF4-FFF2-40B4-BE49-F238E27FC236}">
                <a16:creationId xmlns:a16="http://schemas.microsoft.com/office/drawing/2014/main" id="{99C7ED62-8CE2-417B-9E03-DB47D41911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99246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1" name="Espaço Reservado para Imagem 28">
            <a:extLst>
              <a:ext uri="{FF2B5EF4-FFF2-40B4-BE49-F238E27FC236}">
                <a16:creationId xmlns:a16="http://schemas.microsoft.com/office/drawing/2014/main" id="{96383197-4013-4D5E-BF47-64BD2386A4D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26282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2" name="Espaço Reservado para Imagem 28">
            <a:extLst>
              <a:ext uri="{FF2B5EF4-FFF2-40B4-BE49-F238E27FC236}">
                <a16:creationId xmlns:a16="http://schemas.microsoft.com/office/drawing/2014/main" id="{B2568099-B430-4F70-A248-1840860FFEE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634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3" name="Espaço Reservado para Imagem 28">
            <a:extLst>
              <a:ext uri="{FF2B5EF4-FFF2-40B4-BE49-F238E27FC236}">
                <a16:creationId xmlns:a16="http://schemas.microsoft.com/office/drawing/2014/main" id="{82A0F640-3653-4074-BEAA-B09FF6E0B39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99246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4" name="Espaço Reservado para Imagem 28">
            <a:extLst>
              <a:ext uri="{FF2B5EF4-FFF2-40B4-BE49-F238E27FC236}">
                <a16:creationId xmlns:a16="http://schemas.microsoft.com/office/drawing/2014/main" id="{1723BD4F-261F-418F-B763-09039D2CA7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26282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67104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ação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ço Reservado para Imagem 12">
            <a:extLst>
              <a:ext uri="{FF2B5EF4-FFF2-40B4-BE49-F238E27FC236}">
                <a16:creationId xmlns:a16="http://schemas.microsoft.com/office/drawing/2014/main" id="{B74348DE-EC54-4C62-948C-0B2BF90455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15389"/>
            <a:ext cx="12188825" cy="3742611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0" name="objeto 3">
            <a:extLst>
              <a:ext uri="{FF2B5EF4-FFF2-40B4-BE49-F238E27FC236}">
                <a16:creationId xmlns:a16="http://schemas.microsoft.com/office/drawing/2014/main" id="{2A53E879-94A1-4659-9069-ED0D6F03014D}"/>
              </a:ext>
            </a:extLst>
          </p:cNvPr>
          <p:cNvSpPr/>
          <p:nvPr userDrawn="1"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434047"/>
            <a:ext cx="5157787" cy="2755616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859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34047"/>
            <a:ext cx="5183188" cy="2755616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819426-7358-4C77-853C-E7428304CFB3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753390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m com Legenda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to 3">
            <a:extLst>
              <a:ext uri="{FF2B5EF4-FFF2-40B4-BE49-F238E27FC236}">
                <a16:creationId xmlns:a16="http://schemas.microsoft.com/office/drawing/2014/main" id="{29F16048-FF4E-41B1-B3D4-0FB210A70DF2}"/>
              </a:ext>
            </a:extLst>
          </p:cNvPr>
          <p:cNvSpPr/>
          <p:nvPr userDrawn="1"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pt-BR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94251" y="1192697"/>
            <a:ext cx="4057961" cy="1431234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88D522-5CF4-4DE2-9B5A-3FAB5E5EE6D3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9" name="objeto 2">
            <a:extLst>
              <a:ext uri="{FF2B5EF4-FFF2-40B4-BE49-F238E27FC236}">
                <a16:creationId xmlns:a16="http://schemas.microsoft.com/office/drawing/2014/main" id="{9337951D-6DB6-4713-9200-E8513CDEB6B3}"/>
              </a:ext>
            </a:extLst>
          </p:cNvPr>
          <p:cNvSpPr/>
          <p:nvPr userDrawn="1"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pPr rtl="0"/>
            <a:endParaRPr lang="pt-BR" noProof="0" dirty="0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781223"/>
            <a:ext cx="6040800" cy="2736901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2" name="Espaço Reservado para Imagem 28">
            <a:extLst>
              <a:ext uri="{FF2B5EF4-FFF2-40B4-BE49-F238E27FC236}">
                <a16:creationId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86106" y="1188012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3" name="Espaço Reservado para Imagem 28">
            <a:extLst>
              <a:ext uri="{FF2B5EF4-FFF2-40B4-BE49-F238E27FC236}">
                <a16:creationId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86106" y="2878015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4" name="Espaço reservado para texto 3">
            <a:extLst>
              <a:ext uri="{FF2B5EF4-FFF2-40B4-BE49-F238E27FC236}">
                <a16:creationId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294250" y="2880357"/>
            <a:ext cx="4057961" cy="1431234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" name="Espaço Reservado para Imagem 28">
            <a:extLst>
              <a:ext uri="{FF2B5EF4-FFF2-40B4-BE49-F238E27FC236}">
                <a16:creationId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586106" y="4568018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6" name="Espaço reservado para texto 3">
            <a:extLst>
              <a:ext uri="{FF2B5EF4-FFF2-40B4-BE49-F238E27FC236}">
                <a16:creationId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294250" y="4568018"/>
            <a:ext cx="4057961" cy="1431234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29438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D1942E-ED4E-4C9B-82A1-89CE5996B32F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67636B-A754-4E2E-9ADC-B4850F89C749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237918-E07F-4A29-84B5-20F32248E746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D71D5B-D313-4931-BA88-C335B37EB4D8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1C7A0E-B42A-456B-AEBA-571F75507D2F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D68F8C-B5DE-427F-B7A8-944F8380312C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E1403E-CEEB-486E-BFFE-F2ABD3EA2B9D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20B5BA-228F-4A1E-AABA-D1BC480BDDE5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088DAC1-3464-443E-9DEF-E31CD1B6A9EE}" type="datetime1">
              <a:rPr lang="pt-BR" noProof="0" smtClean="0"/>
              <a:t>29/06/2023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pt-BR" noProof="0" smtClean="0"/>
              <a:pPr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0" r:id="rId11"/>
    <p:sldLayoutId id="214748366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normas.leg.br/?urn=urn:lex:br:federal:lei:2018-08-14;13709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12.senado.leg.br/noticias/materias/2023/06/01/vai-a-sancao-projeto-da-igualdade-salarial-e-remuneratoria-entre-mulheres-e-homens" TargetMode="External"/><Relationship Id="rId4" Type="http://schemas.openxmlformats.org/officeDocument/2006/relationships/hyperlink" Target="https://www.camara.leg.br/proposicoesWeb/fichadetramitacao?idProposicao=235117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Homem no computador&#10;&#10;Descrição gerada automaticamente com confiança média">
            <a:extLst>
              <a:ext uri="{FF2B5EF4-FFF2-40B4-BE49-F238E27FC236}">
                <a16:creationId xmlns:a16="http://schemas.microsoft.com/office/drawing/2014/main" id="{1D17815D-3A30-CD59-D225-5225C7D359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145"/>
            <a:ext cx="12640986" cy="7223718"/>
          </a:xfrm>
          <a:prstGeom prst="rect">
            <a:avLst/>
          </a:prstGeom>
        </p:spPr>
      </p:pic>
      <p:sp>
        <p:nvSpPr>
          <p:cNvPr id="4" name="objeto 3" descr="Pessoas com documento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 bwMode="ltGray">
          <a:xfrm>
            <a:off x="0" y="-39145"/>
            <a:ext cx="12640986" cy="7223719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1524000" y="2039515"/>
            <a:ext cx="9144000" cy="1869098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25000"/>
              </a:lnSpc>
            </a:pPr>
            <a:r>
              <a:rPr lang="pt-BR" sz="5000" dirty="0">
                <a:solidFill>
                  <a:schemeClr val="bg1"/>
                </a:solidFill>
              </a:rPr>
              <a:t>Aplicação de Métodos</a:t>
            </a:r>
            <a:br>
              <a:rPr lang="pt-BR" sz="5000" dirty="0">
                <a:solidFill>
                  <a:schemeClr val="bg1"/>
                </a:solidFill>
              </a:rPr>
            </a:br>
            <a:r>
              <a:rPr lang="pt-BR" sz="5000" dirty="0">
                <a:solidFill>
                  <a:schemeClr val="bg1"/>
                </a:solidFill>
              </a:rPr>
              <a:t>de Aprendizagem de Máquinas</a:t>
            </a:r>
          </a:p>
        </p:txBody>
      </p:sp>
      <p:sp>
        <p:nvSpPr>
          <p:cNvPr id="6" name="objeto 7" descr="Retângulo beg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 bwMode="white">
          <a:xfrm>
            <a:off x="3377250" y="3201294"/>
            <a:ext cx="5472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6615979D-9919-9DA6-7ED9-2BEE573407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85661" y="4231265"/>
            <a:ext cx="6801670" cy="839127"/>
          </a:xfrm>
          <a:solidFill>
            <a:schemeClr val="bg1">
              <a:alpha val="17000"/>
            </a:schemeClr>
          </a:solidFill>
        </p:spPr>
        <p:txBody>
          <a:bodyPr/>
          <a:lstStyle/>
          <a:p>
            <a:r>
              <a:rPr lang="pt-BR" b="0" dirty="0">
                <a:solidFill>
                  <a:schemeClr val="bg1"/>
                </a:solidFill>
                <a:latin typeface="Century Gothic" panose="020B0502020202020204" pitchFamily="34" charset="0"/>
              </a:rPr>
              <a:t>Estimador salarial </a:t>
            </a:r>
            <a:r>
              <a:rPr lang="pt-BR" b="0" i="0" dirty="0">
                <a:solidFill>
                  <a:schemeClr val="bg1"/>
                </a:solidFill>
                <a:latin typeface="Century Gothic" panose="020B0502020202020204" pitchFamily="34" charset="0"/>
              </a:rPr>
              <a:t>na</a:t>
            </a:r>
            <a:r>
              <a:rPr lang="pt-BR" b="0" dirty="0">
                <a:solidFill>
                  <a:schemeClr val="bg1"/>
                </a:solidFill>
                <a:latin typeface="Century Gothic" panose="020B0502020202020204" pitchFamily="34" charset="0"/>
              </a:rPr>
              <a:t> área de tecnologia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429D94E-8D27-01BC-4C64-3469EF5AC2AF}"/>
              </a:ext>
            </a:extLst>
          </p:cNvPr>
          <p:cNvSpPr txBox="1"/>
          <p:nvPr/>
        </p:nvSpPr>
        <p:spPr>
          <a:xfrm>
            <a:off x="8325670" y="5948128"/>
            <a:ext cx="3863790" cy="707886"/>
          </a:xfrm>
          <a:prstGeom prst="rect">
            <a:avLst/>
          </a:prstGeom>
          <a:solidFill>
            <a:schemeClr val="bg1">
              <a:alpha val="17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Acadêmico: Paulo Quirino</a:t>
            </a:r>
            <a:br>
              <a:rPr lang="pt-BR" sz="20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pt-BR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Matrícula: 3667379</a:t>
            </a:r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33">
            <a:extLst>
              <a:ext uri="{FF2B5EF4-FFF2-40B4-BE49-F238E27FC236}">
                <a16:creationId xmlns:a16="http://schemas.microsoft.com/office/drawing/2014/main" id="{1DEE6828-F6E2-8ED6-A358-2405052A001D}"/>
              </a:ext>
            </a:extLst>
          </p:cNvPr>
          <p:cNvSpPr/>
          <p:nvPr/>
        </p:nvSpPr>
        <p:spPr>
          <a:xfrm>
            <a:off x="0" y="1372463"/>
            <a:ext cx="4257368" cy="5031425"/>
          </a:xfrm>
          <a:prstGeom prst="rect">
            <a:avLst/>
          </a:prstGeom>
          <a:solidFill>
            <a:srgbClr val="107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lnSpc>
                <a:spcPct val="110000"/>
              </a:lnSpc>
              <a:spcBef>
                <a:spcPts val="425"/>
              </a:spcBef>
            </a:pPr>
            <a:r>
              <a:rPr lang="pt-BR" dirty="0"/>
              <a:t>Média salarial por cargo:</a:t>
            </a:r>
          </a:p>
          <a:p>
            <a:pPr rtl="0">
              <a:lnSpc>
                <a:spcPct val="110000"/>
              </a:lnSpc>
              <a:spcBef>
                <a:spcPts val="425"/>
              </a:spcBef>
            </a:pPr>
            <a:endParaRPr lang="pt-BR" dirty="0"/>
          </a:p>
          <a:p>
            <a:pPr rtl="0">
              <a:lnSpc>
                <a:spcPct val="110000"/>
              </a:lnSpc>
              <a:spcBef>
                <a:spcPts val="425"/>
              </a:spcBef>
            </a:pPr>
            <a:r>
              <a:rPr lang="pt-BR" dirty="0"/>
              <a:t>Diretor : Masculino US$ 177 mil</a:t>
            </a:r>
          </a:p>
          <a:p>
            <a:pPr rtl="0">
              <a:lnSpc>
                <a:spcPct val="110000"/>
              </a:lnSpc>
              <a:spcBef>
                <a:spcPts val="425"/>
              </a:spcBef>
            </a:pPr>
            <a:r>
              <a:rPr lang="pt-BR" dirty="0"/>
              <a:t>               Feminino US$ 174 mil</a:t>
            </a:r>
          </a:p>
          <a:p>
            <a:pPr rtl="0">
              <a:lnSpc>
                <a:spcPct val="110000"/>
              </a:lnSpc>
              <a:spcBef>
                <a:spcPts val="425"/>
              </a:spcBef>
            </a:pPr>
            <a:endParaRPr lang="pt-BR" dirty="0"/>
          </a:p>
          <a:p>
            <a:pPr rtl="0">
              <a:lnSpc>
                <a:spcPct val="110000"/>
              </a:lnSpc>
              <a:spcBef>
                <a:spcPts val="425"/>
              </a:spcBef>
            </a:pPr>
            <a:r>
              <a:rPr lang="pt-BR" dirty="0"/>
              <a:t>Junior: Masculino e Feminino</a:t>
            </a:r>
          </a:p>
          <a:p>
            <a:pPr rtl="0">
              <a:lnSpc>
                <a:spcPct val="110000"/>
              </a:lnSpc>
              <a:spcBef>
                <a:spcPts val="425"/>
              </a:spcBef>
            </a:pPr>
            <a:r>
              <a:rPr lang="pt-BR" dirty="0"/>
              <a:t>US$ 48 mil</a:t>
            </a:r>
          </a:p>
          <a:p>
            <a:pPr rtl="0">
              <a:lnSpc>
                <a:spcPct val="110000"/>
              </a:lnSpc>
              <a:spcBef>
                <a:spcPts val="425"/>
              </a:spcBef>
            </a:pPr>
            <a:endParaRPr lang="pt-BR" dirty="0"/>
          </a:p>
          <a:p>
            <a:pPr rtl="0">
              <a:lnSpc>
                <a:spcPct val="110000"/>
              </a:lnSpc>
              <a:spcBef>
                <a:spcPts val="425"/>
              </a:spcBef>
            </a:pPr>
            <a:r>
              <a:rPr lang="pt-BR" dirty="0"/>
              <a:t>Sênior: Masculino US$ 118 mil</a:t>
            </a:r>
            <a:br>
              <a:rPr lang="pt-BR" dirty="0"/>
            </a:br>
            <a:r>
              <a:rPr lang="pt-BR" dirty="0"/>
              <a:t>             Feminino US$ 120 mil</a:t>
            </a:r>
          </a:p>
          <a:p>
            <a:pPr marL="285750" indent="-285750" rtl="0">
              <a:lnSpc>
                <a:spcPct val="110000"/>
              </a:lnSpc>
              <a:spcBef>
                <a:spcPts val="425"/>
              </a:spcBef>
              <a:buFont typeface="Arial" panose="020B0604020202020204" pitchFamily="34" charset="0"/>
              <a:buChar char="•"/>
            </a:pPr>
            <a:endParaRPr lang="pt-BR" dirty="0"/>
          </a:p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pt-BR" dirty="0"/>
              <a:t>Cargos Gerenciais:</a:t>
            </a:r>
          </a:p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pt-BR" dirty="0"/>
              <a:t>Masculino US$ 101 mil</a:t>
            </a:r>
          </a:p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pt-BR" dirty="0"/>
              <a:t>Feminino US$ 70 mil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C5B371-F992-4547-B936-23F16F448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046" y="44705"/>
            <a:ext cx="3932237" cy="1302111"/>
          </a:xfrm>
        </p:spPr>
        <p:txBody>
          <a:bodyPr rtlCol="0"/>
          <a:lstStyle/>
          <a:p>
            <a:pPr rtl="0"/>
            <a:r>
              <a:rPr lang="pt-BR" sz="3600" dirty="0"/>
              <a:t>GENDER</a:t>
            </a:r>
            <a:br>
              <a:rPr lang="pt-BR" dirty="0"/>
            </a:br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DEC89DD8-AB5B-4556-B381-45F1AC07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10</a:t>
            </a:fld>
            <a:endParaRPr lang="pt-BR" sz="1000" dirty="0"/>
          </a:p>
        </p:txBody>
      </p:sp>
      <p:sp>
        <p:nvSpPr>
          <p:cNvPr id="8" name="objeto 13" descr="Retângulo bege">
            <a:extLst>
              <a:ext uri="{FF2B5EF4-FFF2-40B4-BE49-F238E27FC236}">
                <a16:creationId xmlns:a16="http://schemas.microsoft.com/office/drawing/2014/main" id="{DFB86A96-0959-48CB-911E-06E243290C23}"/>
              </a:ext>
            </a:extLst>
          </p:cNvPr>
          <p:cNvSpPr/>
          <p:nvPr/>
        </p:nvSpPr>
        <p:spPr>
          <a:xfrm flipV="1">
            <a:off x="556681" y="815788"/>
            <a:ext cx="2141695" cy="181227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4F4767CD-C2E0-5929-EC24-C28E189CD5B4}"/>
              </a:ext>
            </a:extLst>
          </p:cNvPr>
          <p:cNvSpPr txBox="1"/>
          <p:nvPr/>
        </p:nvSpPr>
        <p:spPr>
          <a:xfrm>
            <a:off x="3173506" y="234095"/>
            <a:ext cx="3748789" cy="948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"/>
              </a:spcBef>
            </a:pPr>
            <a:r>
              <a:rPr lang="pt-BR" b="1" dirty="0"/>
              <a:t>47,53% Mulheres</a:t>
            </a:r>
          </a:p>
          <a:p>
            <a:pPr>
              <a:spcBef>
                <a:spcPts val="100"/>
              </a:spcBef>
            </a:pPr>
            <a:endParaRPr lang="pt-BR" b="1" dirty="0"/>
          </a:p>
          <a:p>
            <a:pPr>
              <a:spcBef>
                <a:spcPts val="100"/>
              </a:spcBef>
            </a:pPr>
            <a:r>
              <a:rPr lang="pt-BR" b="1" dirty="0"/>
              <a:t>52,47% Homens</a:t>
            </a:r>
          </a:p>
        </p:txBody>
      </p:sp>
      <p:sp>
        <p:nvSpPr>
          <p:cNvPr id="36" name="Espaço Reservado para Texto 35">
            <a:extLst>
              <a:ext uri="{FF2B5EF4-FFF2-40B4-BE49-F238E27FC236}">
                <a16:creationId xmlns:a16="http://schemas.microsoft.com/office/drawing/2014/main" id="{8F3FAB80-E9DB-73D4-E41F-F1EBD4C9A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20697" y="363793"/>
            <a:ext cx="5531515" cy="4690969"/>
          </a:xfrm>
        </p:spPr>
        <p:txBody>
          <a:bodyPr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O Senado aprovou, no dia 1º de junho de 2023, o projeto de lei que torna obrigatória a igualdade salarial e de critérios remuneratórios entre mulheres e homens para trabalho de igual valor ou no exercício da mesma função.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O projeto também obriga a publicação semestral de relatórios de transparência salarial pelas empresas (pessoas jurídicas de direito privado) com 100 ou mais empregados, observada a Lei Geral de Proteção de Dados Pessoais (</a:t>
            </a:r>
            <a:r>
              <a:rPr lang="pt-BR" dirty="0">
                <a:hlinkClick r:id="rId3"/>
              </a:rPr>
              <a:t>Lei 13.709, de 2018</a:t>
            </a:r>
            <a:r>
              <a:rPr lang="pt-BR" dirty="0"/>
              <a:t>) e dispõe que ato do Poder Executivo instituirá protocolo de fiscalização contra a discriminação salarial.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333333"/>
                </a:solidFill>
                <a:effectLst/>
                <a:latin typeface="Lucida Sans Unicode" panose="020B0602030504020204" pitchFamily="34" charset="0"/>
              </a:rPr>
              <a:t>Projeto de Lei n° 1085, de 2023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B771054-5F2E-B684-A06A-5726CE787E34}"/>
              </a:ext>
            </a:extLst>
          </p:cNvPr>
          <p:cNvSpPr txBox="1"/>
          <p:nvPr/>
        </p:nvSpPr>
        <p:spPr>
          <a:xfrm>
            <a:off x="10323126" y="5803466"/>
            <a:ext cx="27855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Fonte: Agência Senado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9630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Imagem 10" descr="As pessoas discutem algo">
            <a:extLst>
              <a:ext uri="{FF2B5EF4-FFF2-40B4-BE49-F238E27FC236}">
                <a16:creationId xmlns:a16="http://schemas.microsoft.com/office/drawing/2014/main" id="{AA6A75DC-BE31-480B-B034-B1DF7AFA50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115389"/>
            <a:ext cx="12192000" cy="3742611"/>
          </a:xfrm>
        </p:spPr>
      </p:pic>
      <p:sp>
        <p:nvSpPr>
          <p:cNvPr id="12" name="objeto 3" descr="Retângulo azul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24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3" name="Oval 12" descr="Oval be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2800" dirty="0"/>
              <a:t>SEPARAÇÃO DO CONJUNTO DE DADOS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93C1E99-672F-46AE-BB08-DD22B0928366}"/>
              </a:ext>
            </a:extLst>
          </p:cNvPr>
          <p:cNvSpPr>
            <a:spLocks noGrp="1"/>
          </p:cNvSpPr>
          <p:nvPr>
            <p:ph type="body" idx="1"/>
          </p:nvPr>
        </p:nvSpPr>
        <p:spPr bwMode="white">
          <a:xfrm>
            <a:off x="2153349" y="1985963"/>
            <a:ext cx="3789362" cy="823912"/>
          </a:xfrm>
        </p:spPr>
        <p:txBody>
          <a:bodyPr rtlCol="0"/>
          <a:lstStyle/>
          <a:p>
            <a:pPr rtl="0"/>
            <a:r>
              <a:rPr lang="pt-BR" dirty="0"/>
              <a:t>Conjunto de dados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6DEAD4F2-C5CC-44E9-A092-76413D5CA7F4}"/>
              </a:ext>
            </a:extLst>
          </p:cNvPr>
          <p:cNvSpPr>
            <a:spLocks noGrp="1"/>
          </p:cNvSpPr>
          <p:nvPr>
            <p:ph sz="half" idx="2"/>
          </p:nvPr>
        </p:nvSpPr>
        <p:spPr bwMode="white">
          <a:xfrm>
            <a:off x="2116772" y="3434047"/>
            <a:ext cx="4760277" cy="2755616"/>
          </a:xfrm>
        </p:spPr>
        <p:txBody>
          <a:bodyPr rtlCol="0">
            <a:normAutofit fontScale="92500" lnSpcReduction="20000"/>
          </a:bodyPr>
          <a:lstStyle/>
          <a:p>
            <a:pPr rtl="0"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pt-BR" sz="1800" i="1" dirty="0">
                <a:solidFill>
                  <a:srgbClr val="FFFFFF"/>
                </a:solidFill>
                <a:cs typeface="Arial"/>
              </a:rPr>
              <a:t>Normalizado com o método </a:t>
            </a:r>
          </a:p>
          <a:p>
            <a:pPr marL="0" indent="0" rtl="0"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  <a:buNone/>
            </a:pPr>
            <a:r>
              <a:rPr lang="pt-BR" sz="1800" i="1" dirty="0">
                <a:solidFill>
                  <a:srgbClr val="FFFFFF"/>
                </a:solidFill>
                <a:cs typeface="Arial"/>
              </a:rPr>
              <a:t>   </a:t>
            </a:r>
            <a:r>
              <a:rPr lang="pt-BR" sz="1800" i="1" dirty="0" err="1">
                <a:solidFill>
                  <a:srgbClr val="FFFFFF"/>
                </a:solidFill>
                <a:cs typeface="Arial"/>
              </a:rPr>
              <a:t>MinMaxScaler</a:t>
            </a:r>
            <a:r>
              <a:rPr lang="pt-BR" sz="1800" i="1" dirty="0">
                <a:solidFill>
                  <a:srgbClr val="FFFFFF"/>
                </a:solidFill>
                <a:cs typeface="Arial"/>
              </a:rPr>
              <a:t> do módulo </a:t>
            </a:r>
            <a:r>
              <a:rPr lang="pt-BR" sz="1800" i="1" dirty="0" err="1">
                <a:solidFill>
                  <a:srgbClr val="FFFFFF"/>
                </a:solidFill>
                <a:cs typeface="Arial"/>
              </a:rPr>
              <a:t>Sklearn</a:t>
            </a:r>
            <a:endParaRPr lang="pt-BR" sz="1800" b="1" i="1" spc="-5" dirty="0">
              <a:solidFill>
                <a:schemeClr val="accent1"/>
              </a:solidFill>
              <a:cs typeface="Arial"/>
            </a:endParaRP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pt-BR" sz="1800" b="1" i="1" spc="-5" dirty="0">
                <a:solidFill>
                  <a:srgbClr val="FFFFFF"/>
                </a:solidFill>
                <a:cs typeface="Arial"/>
              </a:rPr>
              <a:t>Modelados com 3 </a:t>
            </a:r>
            <a:r>
              <a:rPr lang="pt-BR" sz="1800" b="1" i="1" spc="-5" dirty="0" err="1">
                <a:solidFill>
                  <a:srgbClr val="FFFFFF"/>
                </a:solidFill>
                <a:cs typeface="Arial"/>
              </a:rPr>
              <a:t>algorítimos</a:t>
            </a:r>
            <a:endParaRPr lang="pt-BR" sz="1800" b="1" i="1" spc="-5" dirty="0">
              <a:solidFill>
                <a:schemeClr val="accent1"/>
              </a:solidFill>
              <a:cs typeface="Arial"/>
            </a:endParaRPr>
          </a:p>
          <a:p>
            <a:pPr marR="775335" rtl="0">
              <a:lnSpc>
                <a:spcPct val="125000"/>
              </a:lnSpc>
              <a:buClr>
                <a:schemeClr val="accent1"/>
              </a:buClr>
            </a:pPr>
            <a:r>
              <a:rPr lang="pt-BR" sz="1800" b="1" i="1" spc="-5" dirty="0">
                <a:solidFill>
                  <a:srgbClr val="FFFFFF"/>
                </a:solidFill>
                <a:cs typeface="Arial"/>
              </a:rPr>
              <a:t>Cada modelo com dois subconjuntos com e sem a variável </a:t>
            </a:r>
            <a:r>
              <a:rPr lang="pt-BR" sz="1800" b="1" i="1" spc="-5" dirty="0" err="1">
                <a:solidFill>
                  <a:srgbClr val="FFFFFF"/>
                </a:solidFill>
                <a:cs typeface="Arial"/>
              </a:rPr>
              <a:t>Gender</a:t>
            </a:r>
            <a:endParaRPr lang="pt-BR" sz="1800" b="1" i="1" spc="-5" dirty="0">
              <a:solidFill>
                <a:srgbClr val="FFFFFF"/>
              </a:solidFill>
              <a:cs typeface="Arial"/>
            </a:endParaRPr>
          </a:p>
          <a:p>
            <a:pPr marR="775335" rtl="0">
              <a:lnSpc>
                <a:spcPct val="125000"/>
              </a:lnSpc>
              <a:buClr>
                <a:schemeClr val="accent1"/>
              </a:buClr>
            </a:pPr>
            <a:r>
              <a:rPr lang="pt-BR" sz="1800" b="1" i="1" spc="-5" dirty="0">
                <a:solidFill>
                  <a:schemeClr val="accent1"/>
                </a:solidFill>
                <a:cs typeface="Arial"/>
              </a:rPr>
              <a:t>Dividido em dados de treino e teste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8A73375-FA03-4191-8AD5-B40CD9B59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white"/>
        <p:txBody>
          <a:bodyPr rtlCol="0"/>
          <a:lstStyle/>
          <a:p>
            <a:pPr rtl="0"/>
            <a:r>
              <a:rPr lang="pt-BR" dirty="0"/>
              <a:t>Cópia do conjunto de dados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7E0C6FDF-5982-4E37-B65D-F7B05D0FFB52}"/>
              </a:ext>
            </a:extLst>
          </p:cNvPr>
          <p:cNvSpPr>
            <a:spLocks noGrp="1"/>
          </p:cNvSpPr>
          <p:nvPr>
            <p:ph sz="quarter" idx="4"/>
          </p:nvPr>
        </p:nvSpPr>
        <p:spPr bwMode="white"/>
        <p:txBody>
          <a:bodyPr rtlCol="0">
            <a:normAutofit/>
          </a:bodyPr>
          <a:lstStyle/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pt-BR" sz="1800" i="1" dirty="0">
                <a:solidFill>
                  <a:srgbClr val="FFFFFF"/>
                </a:solidFill>
                <a:cs typeface="Arial"/>
              </a:rPr>
              <a:t>Dados não normalizados</a:t>
            </a: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pt-BR" sz="1800" b="1" i="1" spc="-5" dirty="0">
                <a:solidFill>
                  <a:srgbClr val="FFFFFF"/>
                </a:solidFill>
                <a:cs typeface="Arial"/>
              </a:rPr>
              <a:t>Esse subconjunto de dados também foi treinado com e sem a variável </a:t>
            </a:r>
            <a:r>
              <a:rPr lang="pt-BR" sz="1800" b="1" i="1" spc="-5" dirty="0" err="1">
                <a:solidFill>
                  <a:srgbClr val="FFFFFF"/>
                </a:solidFill>
                <a:cs typeface="Arial"/>
              </a:rPr>
              <a:t>Gender</a:t>
            </a:r>
            <a:endParaRPr lang="pt-BR" sz="1800" b="1" i="1" spc="-5" dirty="0">
              <a:solidFill>
                <a:srgbClr val="FFFFFF"/>
              </a:solidFill>
              <a:cs typeface="Arial"/>
            </a:endParaRP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pt-BR" sz="1800" b="1" i="1" spc="-5" dirty="0">
                <a:solidFill>
                  <a:schemeClr val="accent1"/>
                </a:solidFill>
                <a:cs typeface="Arial"/>
              </a:rPr>
              <a:t>Dividido em dados de treino e teste</a:t>
            </a: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endParaRPr lang="pt-BR" sz="1800" b="1" i="1" spc="-5" dirty="0">
              <a:solidFill>
                <a:schemeClr val="accent1"/>
              </a:solidFill>
              <a:cs typeface="Arial"/>
            </a:endParaRP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11</a:t>
            </a:fld>
            <a:endParaRPr lang="pt-BR" sz="1000" dirty="0"/>
          </a:p>
        </p:txBody>
      </p:sp>
      <p:sp>
        <p:nvSpPr>
          <p:cNvPr id="9" name="objeto 5" descr="Retângulo be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 flipV="1">
            <a:off x="2153349" y="1082305"/>
            <a:ext cx="8037155" cy="235321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52588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spaço Reservado para Imagem 15">
            <a:extLst>
              <a:ext uri="{FF2B5EF4-FFF2-40B4-BE49-F238E27FC236}">
                <a16:creationId xmlns:a16="http://schemas.microsoft.com/office/drawing/2014/main" id="{337C1387-533D-3641-7369-4843F7DA59F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2" name="objeto 3" descr="Retângulo azul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2400" y="3115388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3" name="Oval 12" descr="Oval be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ALGORITMOS DE REGRESSÃO 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93C1E99-672F-46AE-BB08-DD22B0928366}"/>
              </a:ext>
            </a:extLst>
          </p:cNvPr>
          <p:cNvSpPr>
            <a:spLocks noGrp="1"/>
          </p:cNvSpPr>
          <p:nvPr>
            <p:ph type="body" idx="1"/>
          </p:nvPr>
        </p:nvSpPr>
        <p:spPr bwMode="white">
          <a:xfrm>
            <a:off x="4974432" y="2080284"/>
            <a:ext cx="3789362" cy="823912"/>
          </a:xfrm>
        </p:spPr>
        <p:txBody>
          <a:bodyPr rtlCol="0"/>
          <a:lstStyle/>
          <a:p>
            <a:pPr rtl="0"/>
            <a:r>
              <a:rPr lang="pt-BR" dirty="0"/>
              <a:t>SVR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8A73375-FA03-4191-8AD5-B40CD9B59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white">
          <a:xfrm>
            <a:off x="7401232" y="2061948"/>
            <a:ext cx="5183188" cy="823912"/>
          </a:xfrm>
        </p:spPr>
        <p:txBody>
          <a:bodyPr rtlCol="0"/>
          <a:lstStyle/>
          <a:p>
            <a:pPr rtl="0"/>
            <a:r>
              <a:rPr lang="pt-BR" dirty="0" err="1"/>
              <a:t>DecissionTreeRegressor</a:t>
            </a:r>
            <a:endParaRPr lang="pt-BR" dirty="0"/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12</a:t>
            </a:fld>
            <a:endParaRPr lang="pt-BR" sz="1000" dirty="0"/>
          </a:p>
        </p:txBody>
      </p:sp>
      <p:sp>
        <p:nvSpPr>
          <p:cNvPr id="9" name="objeto 5" descr="Retângulo be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 flipV="1">
            <a:off x="915636" y="1219200"/>
            <a:ext cx="6728748" cy="127184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4" name="Espaço Reservado para Texto 3">
            <a:extLst>
              <a:ext uri="{FF2B5EF4-FFF2-40B4-BE49-F238E27FC236}">
                <a16:creationId xmlns:a16="http://schemas.microsoft.com/office/drawing/2014/main" id="{5DDDBB03-D003-CE40-922F-51009DA209F5}"/>
              </a:ext>
            </a:extLst>
          </p:cNvPr>
          <p:cNvSpPr txBox="1">
            <a:spLocks/>
          </p:cNvSpPr>
          <p:nvPr/>
        </p:nvSpPr>
        <p:spPr bwMode="white">
          <a:xfrm>
            <a:off x="1153806" y="2080284"/>
            <a:ext cx="378936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err="1"/>
              <a:t>LinearRegression</a:t>
            </a:r>
            <a:r>
              <a:rPr lang="pt-BR" dirty="0"/>
              <a:t>	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6F38209-F31A-BF72-67F3-55FC619DF9CA}"/>
              </a:ext>
            </a:extLst>
          </p:cNvPr>
          <p:cNvSpPr txBox="1"/>
          <p:nvPr/>
        </p:nvSpPr>
        <p:spPr>
          <a:xfrm>
            <a:off x="4079165" y="3147686"/>
            <a:ext cx="33220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SuportVectorRegresson</a:t>
            </a:r>
            <a:r>
              <a:rPr lang="pt-BR" dirty="0">
                <a:solidFill>
                  <a:schemeClr val="bg1"/>
                </a:solidFill>
              </a:rPr>
              <a:t> </a:t>
            </a:r>
          </a:p>
          <a:p>
            <a:r>
              <a:rPr lang="pt-BR" dirty="0">
                <a:solidFill>
                  <a:schemeClr val="bg1"/>
                </a:solidFill>
              </a:rPr>
              <a:t>Kernel: Linear</a:t>
            </a:r>
          </a:p>
          <a:p>
            <a:r>
              <a:rPr lang="pt-BR" dirty="0">
                <a:solidFill>
                  <a:schemeClr val="bg1"/>
                </a:solidFill>
              </a:rPr>
              <a:t>Se as escalas tiverem muito distantes umas das outras o modelo pode ser afetado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F59334B0-4077-CF61-67E9-7BAD63B20089}"/>
              </a:ext>
            </a:extLst>
          </p:cNvPr>
          <p:cNvSpPr txBox="1"/>
          <p:nvPr/>
        </p:nvSpPr>
        <p:spPr>
          <a:xfrm>
            <a:off x="7761220" y="3210483"/>
            <a:ext cx="33220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Esse modelo e pouquíssimo afetado pelas escalas dos dados, por isso a modelagem sem a normalização também  foi utilizada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6A6D044E-126D-01B3-A7E1-077EAA5909D7}"/>
              </a:ext>
            </a:extLst>
          </p:cNvPr>
          <p:cNvSpPr txBox="1"/>
          <p:nvPr/>
        </p:nvSpPr>
        <p:spPr>
          <a:xfrm>
            <a:off x="489528" y="3275456"/>
            <a:ext cx="33220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LinearRegressor</a:t>
            </a:r>
            <a:r>
              <a:rPr lang="pt-BR" dirty="0">
                <a:solidFill>
                  <a:schemeClr val="bg1"/>
                </a:solidFill>
              </a:rPr>
              <a:t> para esse modelo e pressuposto que as variáveis independentes estejam na mesma escala</a:t>
            </a:r>
          </a:p>
        </p:txBody>
      </p:sp>
    </p:spTree>
    <p:extLst>
      <p:ext uri="{BB962C8B-B14F-4D97-AF65-F5344CB8AC3E}">
        <p14:creationId xmlns:p14="http://schemas.microsoft.com/office/powerpoint/2010/main" val="778456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6">
            <a:extLst>
              <a:ext uri="{FF2B5EF4-FFF2-40B4-BE49-F238E27FC236}">
                <a16:creationId xmlns:a16="http://schemas.microsoft.com/office/drawing/2014/main" id="{0E37C428-1447-7574-FCC6-E8140172BF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2" name="objeto 3" descr="Retângulo azul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2400" y="3105151"/>
            <a:ext cx="12189600" cy="3752849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3" name="Oval 12" descr="Oval be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MÉTRICAS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8A73375-FA03-4191-8AD5-B40CD9B59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white">
          <a:xfrm>
            <a:off x="7401232" y="2061948"/>
            <a:ext cx="5183188" cy="823912"/>
          </a:xfrm>
        </p:spPr>
        <p:txBody>
          <a:bodyPr rtlCol="0"/>
          <a:lstStyle/>
          <a:p>
            <a:pPr rtl="0"/>
            <a:r>
              <a:rPr lang="pt-BR" dirty="0"/>
              <a:t>RMSE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13</a:t>
            </a:fld>
            <a:endParaRPr lang="pt-BR" sz="1000" dirty="0"/>
          </a:p>
        </p:txBody>
      </p:sp>
      <p:sp>
        <p:nvSpPr>
          <p:cNvPr id="9" name="objeto 5" descr="Retângulo be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 flipV="1">
            <a:off x="915636" y="1101213"/>
            <a:ext cx="2230687" cy="245171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4" name="Espaço Reservado para Texto 3">
            <a:extLst>
              <a:ext uri="{FF2B5EF4-FFF2-40B4-BE49-F238E27FC236}">
                <a16:creationId xmlns:a16="http://schemas.microsoft.com/office/drawing/2014/main" id="{5DDDBB03-D003-CE40-922F-51009DA209F5}"/>
              </a:ext>
            </a:extLst>
          </p:cNvPr>
          <p:cNvSpPr txBox="1">
            <a:spLocks/>
          </p:cNvSpPr>
          <p:nvPr/>
        </p:nvSpPr>
        <p:spPr bwMode="white">
          <a:xfrm>
            <a:off x="1153806" y="2080284"/>
            <a:ext cx="3789362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MSE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F59334B0-4077-CF61-67E9-7BAD63B20089}"/>
              </a:ext>
            </a:extLst>
          </p:cNvPr>
          <p:cNvSpPr txBox="1"/>
          <p:nvPr/>
        </p:nvSpPr>
        <p:spPr>
          <a:xfrm>
            <a:off x="7879207" y="3275456"/>
            <a:ext cx="3322067" cy="330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979CF9E-CE68-A5DB-45B1-DF41EC6FA14D}"/>
              </a:ext>
            </a:extLst>
          </p:cNvPr>
          <p:cNvSpPr txBox="1"/>
          <p:nvPr/>
        </p:nvSpPr>
        <p:spPr>
          <a:xfrm>
            <a:off x="6617824" y="3234813"/>
            <a:ext cx="49547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>
                <a:solidFill>
                  <a:schemeClr val="bg1"/>
                </a:solidFill>
              </a:rPr>
              <a:t>Raiz quadrada do erro médio quadrático</a:t>
            </a:r>
          </a:p>
          <a:p>
            <a:pPr algn="just"/>
            <a:r>
              <a:rPr lang="pt-BR" dirty="0">
                <a:solidFill>
                  <a:schemeClr val="bg1"/>
                </a:solidFill>
              </a:rPr>
              <a:t>E simplesmente a raiz quadrada do MSE, sendo útil por quê retorna uma métrica na mesma escala dos valores de destino original facilitando a interpretação.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80779AD7-44D6-9986-2CD7-1B4E6A6BBEE0}"/>
              </a:ext>
            </a:extLst>
          </p:cNvPr>
          <p:cNvSpPr txBox="1"/>
          <p:nvPr/>
        </p:nvSpPr>
        <p:spPr>
          <a:xfrm>
            <a:off x="400395" y="3293792"/>
            <a:ext cx="49547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>
                <a:solidFill>
                  <a:schemeClr val="bg1"/>
                </a:solidFill>
              </a:rPr>
              <a:t>Erro médio quadrático</a:t>
            </a:r>
          </a:p>
          <a:p>
            <a:pPr algn="just"/>
            <a:r>
              <a:rPr lang="pt-BR" dirty="0">
                <a:solidFill>
                  <a:schemeClr val="bg1"/>
                </a:solidFill>
              </a:rPr>
              <a:t>E calculado encontrando a média dos quadrados das diferenças entre os valores previstos e os valores reais</a:t>
            </a:r>
          </a:p>
        </p:txBody>
      </p:sp>
    </p:spTree>
    <p:extLst>
      <p:ext uri="{BB962C8B-B14F-4D97-AF65-F5344CB8AC3E}">
        <p14:creationId xmlns:p14="http://schemas.microsoft.com/office/powerpoint/2010/main" val="3707495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Imagem 10" descr="As pessoas discutem algo">
            <a:extLst>
              <a:ext uri="{FF2B5EF4-FFF2-40B4-BE49-F238E27FC236}">
                <a16:creationId xmlns:a16="http://schemas.microsoft.com/office/drawing/2014/main" id="{AA6A75DC-BE31-480B-B034-B1DF7AFA50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115389"/>
            <a:ext cx="12192000" cy="3742611"/>
          </a:xfrm>
        </p:spPr>
      </p:pic>
      <p:sp>
        <p:nvSpPr>
          <p:cNvPr id="12" name="objeto 3" descr="Retângulo azul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0" y="3153676"/>
            <a:ext cx="12189600" cy="3783567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3" name="Oval 12" descr="Oval be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RESULTADOS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14</a:t>
            </a:fld>
            <a:endParaRPr lang="pt-BR" sz="1000" dirty="0"/>
          </a:p>
        </p:txBody>
      </p:sp>
      <p:sp>
        <p:nvSpPr>
          <p:cNvPr id="9" name="objeto 5" descr="Retângulo be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 flipV="1">
            <a:off x="870232" y="1101214"/>
            <a:ext cx="2535776" cy="198669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9EAD3091-FB14-96E5-5F30-745CE5EC4E8A}"/>
              </a:ext>
            </a:extLst>
          </p:cNvPr>
          <p:cNvSpPr txBox="1"/>
          <p:nvPr/>
        </p:nvSpPr>
        <p:spPr>
          <a:xfrm>
            <a:off x="7324165" y="3429000"/>
            <a:ext cx="44016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>
                <a:solidFill>
                  <a:schemeClr val="bg1"/>
                </a:solidFill>
              </a:rPr>
              <a:t>De acordo com a tabela mostrada o modelo com melhor desempenho foi o de regressão linear usando o conjunto de dados completo e normalizado, não  muito diferente do conjunto não normalizado. </a:t>
            </a:r>
          </a:p>
          <a:p>
            <a:pPr algn="just"/>
            <a:r>
              <a:rPr lang="pt-BR" dirty="0">
                <a:solidFill>
                  <a:schemeClr val="bg1"/>
                </a:solidFill>
              </a:rPr>
              <a:t>Os  modelos treinados sem a coluna gênero tiverem um desempenho inferior com relação generalização do modelo pois a quantidade de informação para os modelos de regressão ajuda no desempenho.  </a:t>
            </a:r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A208B718-C02F-F8FB-270F-C78316B078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8" y="3692748"/>
            <a:ext cx="7210197" cy="235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889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6" descr="Menina com documentos">
            <a:extLst>
              <a:ext uri="{FF2B5EF4-FFF2-40B4-BE49-F238E27FC236}">
                <a16:creationId xmlns:a16="http://schemas.microsoft.com/office/drawing/2014/main" id="{BD5BAEF8-04EE-4148-AB9D-25427A926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8805334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lnSpc>
                <a:spcPct val="125000"/>
              </a:lnSpc>
              <a:buFont typeface="Arial" panose="020B0604020202020204" pitchFamily="34" charset="0"/>
              <a:buNone/>
            </a:pPr>
            <a:endParaRPr lang="pt-BR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6" name="objeto 6" descr="Retângulo bege">
            <a:extLst>
              <a:ext uri="{FF2B5EF4-FFF2-40B4-BE49-F238E27FC236}">
                <a16:creationId xmlns:a16="http://schemas.microsoft.com/office/drawing/2014/main" id="{B0C70F64-F3E5-413B-AF4F-E15CE944B761}"/>
              </a:ext>
            </a:extLst>
          </p:cNvPr>
          <p:cNvSpPr/>
          <p:nvPr/>
        </p:nvSpPr>
        <p:spPr bwMode="ltGray">
          <a:xfrm>
            <a:off x="821136" y="2496968"/>
            <a:ext cx="4176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44597" y="1455389"/>
            <a:ext cx="4859215" cy="1325563"/>
          </a:xfrm>
        </p:spPr>
        <p:txBody>
          <a:bodyPr rtlCol="0">
            <a:normAutofit/>
          </a:bodyPr>
          <a:lstStyle/>
          <a:p>
            <a:pPr rtl="0"/>
            <a:r>
              <a:rPr lang="pt-BR" sz="5000" dirty="0">
                <a:solidFill>
                  <a:schemeClr val="bg1"/>
                </a:solidFill>
              </a:rPr>
              <a:t>OBRIGADO!</a:t>
            </a:r>
            <a:endParaRPr lang="pt-BR" sz="50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2236BFC-6084-925B-ECF3-877D0A619FD4}"/>
              </a:ext>
            </a:extLst>
          </p:cNvPr>
          <p:cNvSpPr txBox="1"/>
          <p:nvPr/>
        </p:nvSpPr>
        <p:spPr>
          <a:xfrm>
            <a:off x="296333" y="2700867"/>
            <a:ext cx="8509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solidFill>
                  <a:schemeClr val="bg1"/>
                </a:solidFill>
              </a:rPr>
              <a:t>Link para o projeto de Lei de igualdade salarial.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050" dirty="0">
                <a:hlinkClick r:id="rId4"/>
              </a:rPr>
              <a:t>https://www.camara.leg.br/proposicoesWeb/fichadetramitacao?idProposicao=2351179</a:t>
            </a:r>
            <a:endParaRPr lang="pt-BR" sz="1050" dirty="0"/>
          </a:p>
          <a:p>
            <a:endParaRPr lang="pt-BR" sz="1050" dirty="0"/>
          </a:p>
          <a:p>
            <a:r>
              <a:rPr lang="pt-BR" sz="1050" dirty="0">
                <a:solidFill>
                  <a:schemeClr val="bg1"/>
                </a:solidFill>
              </a:rPr>
              <a:t>Link para a noticia no senado sobre a lei de igualdade salarial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50" dirty="0">
                <a:hlinkClick r:id="rId5"/>
              </a:rPr>
              <a:t>https://www12.senado.leg.br/noticias/materias/2023/06/01/vai-a-sancao-projeto-da-igualdade-salarial-e-remuneratoria-entre-mulheres-e-homens</a:t>
            </a:r>
            <a:endParaRPr lang="pt-BR" sz="1050" dirty="0"/>
          </a:p>
          <a:p>
            <a:endParaRPr lang="pt-BR" sz="1050" dirty="0"/>
          </a:p>
          <a:p>
            <a:r>
              <a:rPr lang="pt-BR" sz="1050" dirty="0">
                <a:solidFill>
                  <a:schemeClr val="bg1"/>
                </a:solidFill>
              </a:rPr>
              <a:t>Link para o repositório no GitHub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50" dirty="0"/>
              <a:t>https://github.com/PauloQuirinoCD/Projeto_Salary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t-BR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pt-BR" sz="1050" dirty="0"/>
          </a:p>
          <a:p>
            <a:endParaRPr lang="pt-BR" sz="1050" dirty="0"/>
          </a:p>
        </p:txBody>
      </p:sp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Uma imagem contendo comida, computer, mesa, computador&#10;&#10;Descrição gerada automaticamente">
            <a:extLst>
              <a:ext uri="{FF2B5EF4-FFF2-40B4-BE49-F238E27FC236}">
                <a16:creationId xmlns:a16="http://schemas.microsoft.com/office/drawing/2014/main" id="{5909AEBA-2E2A-3144-C3D3-32870407D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objeto 3" descr="Retângulo beg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2345953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6" name="objeto 6" descr="Retângulo azul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02275" y="2646842"/>
            <a:ext cx="6689725" cy="352806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198107" y="2750092"/>
            <a:ext cx="5165558" cy="833856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Objetivo</a:t>
            </a:r>
            <a:endParaRPr lang="pt-BR" dirty="0"/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2</a:t>
            </a:fld>
            <a:endParaRPr lang="pt-BR" sz="1000" dirty="0"/>
          </a:p>
        </p:txBody>
      </p:sp>
      <p:sp>
        <p:nvSpPr>
          <p:cNvPr id="7" name="objeto 9" descr="Retângulo beg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 flipV="1">
            <a:off x="6384777" y="3429000"/>
            <a:ext cx="4792218" cy="51574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6198107" y="3687321"/>
            <a:ext cx="5181600" cy="1500673"/>
          </a:xfrm>
          <a:prstGeom prst="rect">
            <a:avLst/>
          </a:prstGeom>
        </p:spPr>
        <p:txBody>
          <a:bodyPr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buNone/>
            </a:pPr>
            <a:r>
              <a:rPr lang="pt-BR" sz="2000" b="1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Criar uma máquina preditiva, capaz de prever uma estimativa de salário; baseada em um conjunto de dados; no qual a remuneração está relacionada com as variáveis (idade, sexo, grau de educação, cargo e experiência).</a:t>
            </a:r>
            <a:endParaRPr lang="pt-BR" sz="1800" b="1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 descr="Retângulo azul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to 3" descr="Retângulo azul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9" name="Oval 8" descr="Oval bege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sz="3600" dirty="0">
                <a:solidFill>
                  <a:schemeClr val="bg1"/>
                </a:solidFill>
              </a:rPr>
              <a:t>Especificação Técnica</a:t>
            </a:r>
            <a:endParaRPr lang="pt-BR" sz="3600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3</a:t>
            </a:fld>
            <a:endParaRPr lang="pt-BR" sz="1000" dirty="0"/>
          </a:p>
        </p:txBody>
      </p:sp>
      <p:graphicFrame>
        <p:nvGraphicFramePr>
          <p:cNvPr id="13" name="Espaço Reservado para Conteúdo 12" descr="Tabela">
            <a:extLst>
              <a:ext uri="{FF2B5EF4-FFF2-40B4-BE49-F238E27FC236}">
                <a16:creationId xmlns:a16="http://schemas.microsoft.com/office/drawing/2014/main" id="{1D6AB21B-0AB3-44DD-AD8E-D2EDD77DEA42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907646444"/>
              </p:ext>
            </p:extLst>
          </p:nvPr>
        </p:nvGraphicFramePr>
        <p:xfrm>
          <a:off x="0" y="2370555"/>
          <a:ext cx="12192002" cy="3303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3572385518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1440817424"/>
                    </a:ext>
                  </a:extLst>
                </a:gridCol>
                <a:gridCol w="2438402">
                  <a:extLst>
                    <a:ext uri="{9D8B030D-6E8A-4147-A177-3AD203B41FA5}">
                      <a16:colId xmlns:a16="http://schemas.microsoft.com/office/drawing/2014/main" val="1835666774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312468757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88103177"/>
                    </a:ext>
                  </a:extLst>
                </a:gridCol>
              </a:tblGrid>
              <a:tr h="1566184">
                <a:tc>
                  <a:txBody>
                    <a:bodyPr/>
                    <a:lstStyle/>
                    <a:p>
                      <a:pPr algn="ctr" rtl="0"/>
                      <a:r>
                        <a:rPr lang="pt-br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Idade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BR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S</a:t>
                      </a:r>
                      <a:r>
                        <a:rPr lang="pt-br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exo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BR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Nível de escolaridade</a:t>
                      </a:r>
                      <a:endParaRPr lang="pt-br" sz="3000" b="1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BR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C</a:t>
                      </a:r>
                      <a:r>
                        <a:rPr lang="pt-br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argo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br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Experiência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8120738"/>
                  </a:ext>
                </a:extLst>
              </a:tr>
              <a:tr h="10790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b="0" i="1" u="none" strike="noStrike" kern="1200" cap="none" spc="-25" normalizeH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A idade de cada funcionário.</a:t>
                      </a:r>
                      <a:endParaRPr kumimoji="0" lang="en-U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b="0" i="1" u="none" strike="noStrike" kern="1200" cap="none" spc="-25" normalizeH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O sexo da cada funcionário.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(Masc. Ou Fem.)</a:t>
                      </a:r>
                      <a:endParaRPr kumimoji="0" lang="en-U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Nível de escolaridade de cada funcionário.</a:t>
                      </a:r>
                      <a:br>
                        <a:rPr lang="pt-br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</a:br>
                      <a:r>
                        <a:rPr lang="pt-br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(Bacharelado, Mestrado ou Doutorado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O cargo de cada funcionário.</a:t>
                      </a:r>
                      <a:br>
                        <a:rPr lang="pt-br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</a:br>
                      <a:r>
                        <a:rPr lang="pt-br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(Diretor, mestre e júnior, Gerente, Analista, Engenheiro, Administrador...)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O</a:t>
                      </a:r>
                      <a:r>
                        <a:rPr lang="pt-br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 número de anos de experiência de cada funcionário.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001753"/>
                  </a:ext>
                </a:extLst>
              </a:tr>
            </a:tbl>
          </a:graphicData>
        </a:graphic>
      </p:graphicFrame>
      <p:sp>
        <p:nvSpPr>
          <p:cNvPr id="11" name="objeto 5" descr="Retângulo beg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 flipV="1">
            <a:off x="947606" y="1278845"/>
            <a:ext cx="6196143" cy="45719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cxnSp>
        <p:nvCxnSpPr>
          <p:cNvPr id="12" name="Conector Reto 11" descr="Linha">
            <a:extLst>
              <a:ext uri="{FF2B5EF4-FFF2-40B4-BE49-F238E27FC236}">
                <a16:creationId xmlns:a16="http://schemas.microsoft.com/office/drawing/2014/main" id="{0D4D8421-B427-472B-95AE-FBBC914ACC5F}"/>
              </a:ext>
            </a:extLst>
          </p:cNvPr>
          <p:cNvCxnSpPr/>
          <p:nvPr/>
        </p:nvCxnSpPr>
        <p:spPr>
          <a:xfrm>
            <a:off x="6095999" y="5383378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>
            <a:extLst>
              <a:ext uri="{FF2B5EF4-FFF2-40B4-BE49-F238E27FC236}">
                <a16:creationId xmlns:a16="http://schemas.microsoft.com/office/drawing/2014/main" id="{C81554E6-FFC7-4D10-8E15-D72915B89452}"/>
              </a:ext>
            </a:extLst>
          </p:cNvPr>
          <p:cNvSpPr/>
          <p:nvPr/>
        </p:nvSpPr>
        <p:spPr>
          <a:xfrm>
            <a:off x="4583905" y="5709764"/>
            <a:ext cx="3024187" cy="647700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0">
            <a:noAutofit/>
          </a:bodyPr>
          <a:lstStyle/>
          <a:p>
            <a:pPr algn="ctr" rtl="0">
              <a:lnSpc>
                <a:spcPct val="100000"/>
              </a:lnSpc>
              <a:spcBef>
                <a:spcPts val="1055"/>
              </a:spcBef>
            </a:pPr>
            <a:r>
              <a:rPr lang="pt-BR" sz="3000" dirty="0">
                <a:solidFill>
                  <a:schemeClr val="tx2"/>
                </a:solidFill>
                <a:latin typeface="+mj-lt"/>
              </a:rPr>
              <a:t>SALÁRIO</a:t>
            </a:r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Espaço Reservado para Imagem 20" descr="Aperto de mão de duas pessoas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to 3" descr="Retângulo azul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3" name="Oval 22" descr="Oval bege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2D8AA6DB-EBDB-4269-B4E5-AD059714C629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1310607" y="3373185"/>
            <a:ext cx="3172398" cy="2055194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pt-BR" sz="1900" b="1" dirty="0">
                <a:solidFill>
                  <a:schemeClr val="bg1"/>
                </a:solidFill>
              </a:rPr>
              <a:t>Algoritmos avaliados</a:t>
            </a:r>
            <a:endParaRPr lang="pt-BR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  <a:p>
            <a:pPr marL="285750" marR="5080" indent="-285750" rtl="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pt-BR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LINEARREGRESSION,</a:t>
            </a:r>
          </a:p>
          <a:p>
            <a:pPr marL="285750" marR="5080" indent="-285750" rtl="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pt-BR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SRV (SUPPORT VECTOR REGRESSION)</a:t>
            </a:r>
          </a:p>
          <a:p>
            <a:pPr marL="285750" marR="5080" indent="-285750" rtl="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pt-BR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 DECISIONTREEREGRESSOR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1307683" y="2214889"/>
            <a:ext cx="3148965" cy="2043057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pt-BR" sz="1900" b="1" dirty="0">
                <a:solidFill>
                  <a:schemeClr val="bg1"/>
                </a:solidFill>
              </a:rPr>
              <a:t>Modo de aprendizado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pt-BR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SUPERVISIONADO.</a:t>
            </a:r>
          </a:p>
        </p:txBody>
      </p:sp>
      <p:sp>
        <p:nvSpPr>
          <p:cNvPr id="2" name="Espaço Reservado para o Número do Slide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4</a:t>
            </a:fld>
            <a:endParaRPr lang="pt-BR" sz="1000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007881"/>
            <a:ext cx="3148965" cy="2146629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pt-BR" sz="1900" b="1" dirty="0">
                <a:solidFill>
                  <a:schemeClr val="bg1"/>
                </a:solidFill>
              </a:rPr>
              <a:t>Tarefa de aprendizado</a:t>
            </a:r>
          </a:p>
          <a:p>
            <a:pPr marR="5080" rtl="0">
              <a:lnSpc>
                <a:spcPct val="100000"/>
              </a:lnSpc>
              <a:spcBef>
                <a:spcPts val="600"/>
              </a:spcBef>
            </a:pPr>
            <a:r>
              <a:rPr lang="pt-BR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SERÁ APLICADO A TAREFA DE REGRESSÃO.</a:t>
            </a:r>
          </a:p>
          <a:p>
            <a:pPr marR="5080" rtl="0">
              <a:lnSpc>
                <a:spcPct val="120000"/>
              </a:lnSpc>
              <a:spcBef>
                <a:spcPts val="600"/>
              </a:spcBef>
            </a:pPr>
            <a:endParaRPr lang="pt-BR" sz="18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77C0FED8-C734-4A93-8023-C7053E036A1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1337076" y="5166191"/>
            <a:ext cx="3259789" cy="2377977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pt-BR" sz="1900" b="1" dirty="0">
                <a:solidFill>
                  <a:schemeClr val="bg1"/>
                </a:solidFill>
              </a:rPr>
              <a:t>Métricas utilizadas</a:t>
            </a:r>
            <a:endParaRPr lang="pt-BR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  <a:p>
            <a:pPr marL="285750" indent="-285750" rtl="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pt-BR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MEAN_SQUARED_ERROR</a:t>
            </a:r>
          </a:p>
          <a:p>
            <a:pPr marL="285750" indent="-285750" rtl="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pt-BR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SQRT_MEAN_SQUARED_ERROR</a:t>
            </a:r>
            <a:endParaRPr lang="pt-BR" dirty="0"/>
          </a:p>
        </p:txBody>
      </p:sp>
      <p:pic>
        <p:nvPicPr>
          <p:cNvPr id="36" name="Espaço Reservado para Imagem 35" descr="Ícone de verificação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984631"/>
            <a:ext cx="576000" cy="576000"/>
          </a:xfrm>
        </p:spPr>
      </p:pic>
      <p:pic>
        <p:nvPicPr>
          <p:cNvPr id="38" name="Espaço Reservado para Imagem 37" descr="Ícone de verificação">
            <a:extLst>
              <a:ext uri="{FF2B5EF4-FFF2-40B4-BE49-F238E27FC236}">
                <a16:creationId xmlns:a16="http://schemas.microsoft.com/office/drawing/2014/main" id="{D15B4FC9-0788-4E4C-9F5A-FCFAF69E7E7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42477" y="2191639"/>
            <a:ext cx="576000" cy="576000"/>
          </a:xfrm>
        </p:spPr>
      </p:pic>
      <p:pic>
        <p:nvPicPr>
          <p:cNvPr id="40" name="Espaço Reservado para Imagem 39" descr="Ícone de verificação">
            <a:extLst>
              <a:ext uri="{FF2B5EF4-FFF2-40B4-BE49-F238E27FC236}">
                <a16:creationId xmlns:a16="http://schemas.microsoft.com/office/drawing/2014/main" id="{250F553C-3E38-47E0-8A58-2967D756991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46133" y="3362071"/>
            <a:ext cx="576000" cy="576000"/>
          </a:xfrm>
        </p:spPr>
      </p:pic>
      <p:pic>
        <p:nvPicPr>
          <p:cNvPr id="34" name="Espaço Reservado para Imagem 33" descr="Ícone de verificação">
            <a:extLst>
              <a:ext uri="{FF2B5EF4-FFF2-40B4-BE49-F238E27FC236}">
                <a16:creationId xmlns:a16="http://schemas.microsoft.com/office/drawing/2014/main" id="{EA6876F1-58FD-4237-BE75-C15655445FE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5108815"/>
            <a:ext cx="576000" cy="576000"/>
          </a:xfrm>
        </p:spPr>
      </p:pic>
      <p:sp>
        <p:nvSpPr>
          <p:cNvPr id="24" name="objeto 5" descr="Retângulo beg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 flipV="1">
            <a:off x="929705" y="500923"/>
            <a:ext cx="4024452" cy="45719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D56FB86-CD17-FD77-87DC-7F5739640A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7681" y="922950"/>
            <a:ext cx="5849579" cy="5205757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3366032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Imagem 10" descr="As pessoas discutem algo">
            <a:extLst>
              <a:ext uri="{FF2B5EF4-FFF2-40B4-BE49-F238E27FC236}">
                <a16:creationId xmlns:a16="http://schemas.microsoft.com/office/drawing/2014/main" id="{AA6A75DC-BE31-480B-B034-B1DF7AFA50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115389"/>
            <a:ext cx="12192000" cy="3742611"/>
          </a:xfrm>
        </p:spPr>
      </p:pic>
      <p:sp>
        <p:nvSpPr>
          <p:cNvPr id="12" name="objeto 3" descr="Retângulo azul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24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3" name="Oval 12" descr="Oval be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LIMPEZA E PRÉ – PROCESSAMENTO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93C1E99-672F-46AE-BB08-DD22B0928366}"/>
              </a:ext>
            </a:extLst>
          </p:cNvPr>
          <p:cNvSpPr>
            <a:spLocks noGrp="1"/>
          </p:cNvSpPr>
          <p:nvPr>
            <p:ph type="body" idx="1"/>
          </p:nvPr>
        </p:nvSpPr>
        <p:spPr bwMode="white">
          <a:xfrm>
            <a:off x="2116772" y="1985963"/>
            <a:ext cx="3789362" cy="823912"/>
          </a:xfrm>
        </p:spPr>
        <p:txBody>
          <a:bodyPr rtlCol="0"/>
          <a:lstStyle/>
          <a:p>
            <a:pPr rtl="0"/>
            <a:r>
              <a:rPr lang="pt-BR" dirty="0"/>
              <a:t>LIMPEZA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6DEAD4F2-C5CC-44E9-A092-76413D5CA7F4}"/>
              </a:ext>
            </a:extLst>
          </p:cNvPr>
          <p:cNvSpPr>
            <a:spLocks noGrp="1"/>
          </p:cNvSpPr>
          <p:nvPr>
            <p:ph sz="half" idx="2"/>
          </p:nvPr>
        </p:nvSpPr>
        <p:spPr bwMode="white">
          <a:xfrm>
            <a:off x="2116772" y="3434047"/>
            <a:ext cx="4760277" cy="2755616"/>
          </a:xfrm>
        </p:spPr>
        <p:txBody>
          <a:bodyPr rtlCol="0">
            <a:normAutofit/>
          </a:bodyPr>
          <a:lstStyle/>
          <a:p>
            <a:pPr rtl="0"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pt-BR" sz="1800" i="1" dirty="0">
                <a:solidFill>
                  <a:srgbClr val="FFFFFF"/>
                </a:solidFill>
                <a:cs typeface="Arial"/>
              </a:rPr>
              <a:t>Tratamento de valores nulos</a:t>
            </a:r>
            <a:endParaRPr lang="pt-BR" sz="1800" i="1" dirty="0">
              <a:solidFill>
                <a:schemeClr val="accent1"/>
              </a:solidFill>
              <a:cs typeface="Arial"/>
            </a:endParaRP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pt-BR" sz="1800" i="1" spc="-5" dirty="0">
                <a:solidFill>
                  <a:srgbClr val="FFFFFF"/>
                </a:solidFill>
                <a:cs typeface="Arial"/>
              </a:rPr>
              <a:t>Valores duplicados</a:t>
            </a:r>
            <a:endParaRPr lang="pt-BR" sz="1800" b="1" i="1" spc="-5" dirty="0">
              <a:solidFill>
                <a:schemeClr val="accent1"/>
              </a:solidFill>
              <a:cs typeface="Arial"/>
            </a:endParaRP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pt-BR" sz="1800" i="1" spc="-5" dirty="0">
                <a:solidFill>
                  <a:srgbClr val="FFFFFF"/>
                </a:solidFill>
                <a:cs typeface="Arial"/>
              </a:rPr>
              <a:t>Outliers</a:t>
            </a:r>
            <a:endParaRPr lang="pt-BR" sz="1800" b="1" i="1" spc="-5" dirty="0">
              <a:solidFill>
                <a:schemeClr val="accent1"/>
              </a:solidFill>
              <a:cs typeface="Arial"/>
            </a:endParaRPr>
          </a:p>
          <a:p>
            <a:pPr marR="775335" rtl="0">
              <a:lnSpc>
                <a:spcPct val="125000"/>
              </a:lnSpc>
              <a:buClr>
                <a:schemeClr val="accent1"/>
              </a:buClr>
            </a:pPr>
            <a:r>
              <a:rPr lang="pt-BR" sz="1800" i="1" dirty="0">
                <a:solidFill>
                  <a:srgbClr val="FFFFFF"/>
                </a:solidFill>
                <a:cs typeface="Arial"/>
              </a:rPr>
              <a:t>Erros de digitação</a:t>
            </a:r>
            <a:endParaRPr lang="pt-BR" sz="1800" b="1" i="1" spc="-5" dirty="0">
              <a:solidFill>
                <a:schemeClr val="accent1"/>
              </a:solidFill>
              <a:cs typeface="Arial"/>
            </a:endParaRP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8A73375-FA03-4191-8AD5-B40CD9B59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white"/>
        <p:txBody>
          <a:bodyPr rtlCol="0"/>
          <a:lstStyle/>
          <a:p>
            <a:pPr rtl="0"/>
            <a:r>
              <a:rPr lang="pt-BR" dirty="0"/>
              <a:t>PRÉ - PROCESSAMENTO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7E0C6FDF-5982-4E37-B65D-F7B05D0FFB52}"/>
              </a:ext>
            </a:extLst>
          </p:cNvPr>
          <p:cNvSpPr>
            <a:spLocks noGrp="1"/>
          </p:cNvSpPr>
          <p:nvPr>
            <p:ph sz="quarter" idx="4"/>
          </p:nvPr>
        </p:nvSpPr>
        <p:spPr bwMode="white"/>
        <p:txBody>
          <a:bodyPr rtlCol="0">
            <a:normAutofit/>
          </a:bodyPr>
          <a:lstStyle/>
          <a:p>
            <a:pPr rtl="0"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pt-BR" sz="1800" i="1" spc="-5" dirty="0" err="1">
                <a:solidFill>
                  <a:srgbClr val="FFFFFF"/>
                </a:solidFill>
                <a:cs typeface="Arial"/>
              </a:rPr>
              <a:t>Get_dummies</a:t>
            </a:r>
            <a:endParaRPr lang="pt-BR" sz="1800" b="1" i="1" spc="-5" dirty="0">
              <a:solidFill>
                <a:schemeClr val="accent1"/>
              </a:solidFill>
              <a:cs typeface="Arial"/>
            </a:endParaRP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pt-BR" sz="1800" i="1" dirty="0">
                <a:solidFill>
                  <a:srgbClr val="FFFFFF"/>
                </a:solidFill>
                <a:cs typeface="Arial"/>
              </a:rPr>
              <a:t>Os cargos "</a:t>
            </a:r>
            <a:r>
              <a:rPr lang="pt-BR" sz="1800" i="1" dirty="0" err="1">
                <a:solidFill>
                  <a:srgbClr val="FFFFFF"/>
                </a:solidFill>
                <a:cs typeface="Arial"/>
              </a:rPr>
              <a:t>Director</a:t>
            </a:r>
            <a:r>
              <a:rPr lang="pt-BR" sz="1800" i="1" dirty="0">
                <a:solidFill>
                  <a:srgbClr val="FFFFFF"/>
                </a:solidFill>
                <a:cs typeface="Arial"/>
              </a:rPr>
              <a:t>", "</a:t>
            </a:r>
            <a:r>
              <a:rPr lang="pt-BR" sz="1800" i="1" dirty="0" err="1">
                <a:solidFill>
                  <a:srgbClr val="FFFFFF"/>
                </a:solidFill>
                <a:cs typeface="Arial"/>
              </a:rPr>
              <a:t>Senior</a:t>
            </a:r>
            <a:r>
              <a:rPr lang="pt-BR" sz="1800" i="1" dirty="0">
                <a:solidFill>
                  <a:srgbClr val="FFFFFF"/>
                </a:solidFill>
                <a:cs typeface="Arial"/>
              </a:rPr>
              <a:t>" e "Junior“, representam 75% </a:t>
            </a:r>
            <a:endParaRPr lang="pt-BR" sz="1800" b="1" i="1" spc="-5" dirty="0">
              <a:solidFill>
                <a:schemeClr val="accent1"/>
              </a:solidFill>
              <a:cs typeface="Arial"/>
            </a:endParaRP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pt-BR" sz="1800" i="1" spc="-5" dirty="0">
                <a:solidFill>
                  <a:srgbClr val="FFFFFF"/>
                </a:solidFill>
                <a:cs typeface="Arial"/>
              </a:rPr>
              <a:t>Método </a:t>
            </a:r>
            <a:r>
              <a:rPr lang="pt-BR" sz="1800" i="1" spc="-5" dirty="0" err="1">
                <a:solidFill>
                  <a:srgbClr val="FFFFFF"/>
                </a:solidFill>
                <a:cs typeface="Arial"/>
              </a:rPr>
              <a:t>np.Where</a:t>
            </a:r>
            <a:r>
              <a:rPr lang="pt-BR" sz="1800" i="1" spc="-5" dirty="0">
                <a:solidFill>
                  <a:srgbClr val="FFFFFF"/>
                </a:solidFill>
                <a:cs typeface="Arial"/>
              </a:rPr>
              <a:t>()</a:t>
            </a:r>
          </a:p>
          <a:p>
            <a:pPr rtl="0">
              <a:lnSpc>
                <a:spcPct val="125000"/>
              </a:lnSpc>
              <a:buClr>
                <a:schemeClr val="accent1"/>
              </a:buClr>
            </a:pPr>
            <a:r>
              <a:rPr lang="pt-BR" sz="1800" i="1" spc="-5" dirty="0" err="1">
                <a:solidFill>
                  <a:schemeClr val="bg1"/>
                </a:solidFill>
                <a:cs typeface="Arial"/>
              </a:rPr>
              <a:t>MinMaxScaler</a:t>
            </a:r>
            <a:r>
              <a:rPr lang="pt-BR" sz="1800" i="1" spc="-5" dirty="0">
                <a:solidFill>
                  <a:schemeClr val="bg1"/>
                </a:solidFill>
                <a:cs typeface="Arial"/>
              </a:rPr>
              <a:t>()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5</a:t>
            </a:fld>
            <a:endParaRPr lang="pt-BR" sz="1000" dirty="0"/>
          </a:p>
        </p:txBody>
      </p:sp>
      <p:sp>
        <p:nvSpPr>
          <p:cNvPr id="9" name="objeto 5" descr="Retângulo be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 flipV="1">
            <a:off x="915636" y="1219200"/>
            <a:ext cx="6728748" cy="127184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7019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E19695BA-4FD4-E1D7-780C-D26D1D2EB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9599" cy="6858000"/>
          </a:xfrm>
          <a:prstGeom prst="rect">
            <a:avLst/>
          </a:prstGeom>
        </p:spPr>
      </p:pic>
      <p:sp>
        <p:nvSpPr>
          <p:cNvPr id="19" name="objeto 3" descr="Retângulo azul">
            <a:extLst>
              <a:ext uri="{FF2B5EF4-FFF2-40B4-BE49-F238E27FC236}">
                <a16:creationId xmlns:a16="http://schemas.microsoft.com/office/drawing/2014/main" id="{AB229C99-052A-E93C-251E-BF3CA9687538}"/>
              </a:ext>
            </a:extLst>
          </p:cNvPr>
          <p:cNvSpPr/>
          <p:nvPr/>
        </p:nvSpPr>
        <p:spPr>
          <a:xfrm>
            <a:off x="2400" y="-22415"/>
            <a:ext cx="12189600" cy="690283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3" name="Oval 12" descr="Oval be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SALÁRIO (Target)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6</a:t>
            </a:fld>
            <a:endParaRPr lang="pt-BR" sz="1000" dirty="0"/>
          </a:p>
        </p:txBody>
      </p:sp>
      <p:sp>
        <p:nvSpPr>
          <p:cNvPr id="9" name="objeto 5" descr="Retângulo be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 flipV="1">
            <a:off x="870232" y="1264024"/>
            <a:ext cx="3503964" cy="98426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2B9C0AD0-C466-93EA-FD8D-01658A67549C}"/>
              </a:ext>
            </a:extLst>
          </p:cNvPr>
          <p:cNvSpPr txBox="1"/>
          <p:nvPr/>
        </p:nvSpPr>
        <p:spPr>
          <a:xfrm>
            <a:off x="806168" y="2221597"/>
            <a:ext cx="9626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Apenas um outlier (Registro com erro de digitação).</a:t>
            </a: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Resolvido com uma pesquisa simples na internet.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36C448B2-42D7-70C5-481B-CDAA04198B06}"/>
              </a:ext>
            </a:extLst>
          </p:cNvPr>
          <p:cNvSpPr/>
          <p:nvPr/>
        </p:nvSpPr>
        <p:spPr>
          <a:xfrm>
            <a:off x="0" y="4953665"/>
            <a:ext cx="12192000" cy="1084730"/>
          </a:xfrm>
          <a:prstGeom prst="rect">
            <a:avLst/>
          </a:prstGeom>
          <a:solidFill>
            <a:srgbClr val="107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objeto 5" descr="Retângulo bege">
            <a:extLst>
              <a:ext uri="{FF2B5EF4-FFF2-40B4-BE49-F238E27FC236}">
                <a16:creationId xmlns:a16="http://schemas.microsoft.com/office/drawing/2014/main" id="{38906F29-2D0E-CD57-E283-3DDB582591A4}"/>
              </a:ext>
            </a:extLst>
          </p:cNvPr>
          <p:cNvSpPr/>
          <p:nvPr/>
        </p:nvSpPr>
        <p:spPr>
          <a:xfrm flipV="1">
            <a:off x="870232" y="4231513"/>
            <a:ext cx="3503964" cy="98426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B13F8726-4F9C-AF87-12BF-B3B3FEA9D755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E3B0B4C1-6142-D6EE-B05A-C05CE76BAD4A}"/>
              </a:ext>
            </a:extLst>
          </p:cNvPr>
          <p:cNvSpPr txBox="1"/>
          <p:nvPr/>
        </p:nvSpPr>
        <p:spPr>
          <a:xfrm>
            <a:off x="806168" y="3738466"/>
            <a:ext cx="4176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EDUCATION</a:t>
            </a:r>
            <a:r>
              <a:rPr lang="pt-BR" dirty="0"/>
              <a:t> </a:t>
            </a:r>
            <a:r>
              <a:rPr lang="pt-BR" sz="2800" b="1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LEVEL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7280E3F6-1987-176C-9BA6-553863107E51}"/>
              </a:ext>
            </a:extLst>
          </p:cNvPr>
          <p:cNvSpPr txBox="1"/>
          <p:nvPr/>
        </p:nvSpPr>
        <p:spPr>
          <a:xfrm>
            <a:off x="815133" y="5132224"/>
            <a:ext cx="4832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Três valores distintos:</a:t>
            </a:r>
          </a:p>
          <a:p>
            <a:r>
              <a:rPr lang="pt-BR" dirty="0">
                <a:solidFill>
                  <a:schemeClr val="bg1"/>
                </a:solidFill>
              </a:rPr>
              <a:t>( Bacharel, Master e PHD)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045F4B73-4F2B-DB39-F76E-8F0F73B38118}"/>
              </a:ext>
            </a:extLst>
          </p:cNvPr>
          <p:cNvSpPr txBox="1"/>
          <p:nvPr/>
        </p:nvSpPr>
        <p:spPr>
          <a:xfrm>
            <a:off x="6427694" y="5065059"/>
            <a:ext cx="55132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Foi Aplicado o método </a:t>
            </a:r>
            <a:r>
              <a:rPr lang="pt-BR" dirty="0" err="1">
                <a:solidFill>
                  <a:schemeClr val="bg1"/>
                </a:solidFill>
              </a:rPr>
              <a:t>Get.dummies</a:t>
            </a:r>
            <a:r>
              <a:rPr lang="pt-BR" dirty="0">
                <a:solidFill>
                  <a:schemeClr val="bg1"/>
                </a:solidFill>
              </a:rPr>
              <a:t> do pandas; criando uma nova coluna para cada valor único binário.</a:t>
            </a:r>
          </a:p>
        </p:txBody>
      </p:sp>
      <p:sp>
        <p:nvSpPr>
          <p:cNvPr id="32" name="objeto 5" descr="Retângulo bege">
            <a:extLst>
              <a:ext uri="{FF2B5EF4-FFF2-40B4-BE49-F238E27FC236}">
                <a16:creationId xmlns:a16="http://schemas.microsoft.com/office/drawing/2014/main" id="{CDD3CCA4-203F-48E6-D7A4-217373F5B5F0}"/>
              </a:ext>
            </a:extLst>
          </p:cNvPr>
          <p:cNvSpPr/>
          <p:nvPr/>
        </p:nvSpPr>
        <p:spPr>
          <a:xfrm rot="16200000" flipV="1">
            <a:off x="4649817" y="5473170"/>
            <a:ext cx="510577" cy="45719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83907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E19695BA-4FD4-E1D7-780C-D26D1D2EB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9599" cy="6858000"/>
          </a:xfrm>
          <a:prstGeom prst="rect">
            <a:avLst/>
          </a:prstGeom>
        </p:spPr>
      </p:pic>
      <p:sp>
        <p:nvSpPr>
          <p:cNvPr id="19" name="objeto 3" descr="Retângulo azul">
            <a:extLst>
              <a:ext uri="{FF2B5EF4-FFF2-40B4-BE49-F238E27FC236}">
                <a16:creationId xmlns:a16="http://schemas.microsoft.com/office/drawing/2014/main" id="{AB229C99-052A-E93C-251E-BF3CA9687538}"/>
              </a:ext>
            </a:extLst>
          </p:cNvPr>
          <p:cNvSpPr/>
          <p:nvPr/>
        </p:nvSpPr>
        <p:spPr>
          <a:xfrm>
            <a:off x="2400" y="-22415"/>
            <a:ext cx="12189600" cy="690283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3" name="Oval 12" descr="Oval be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102884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AGE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7</a:t>
            </a:fld>
            <a:endParaRPr lang="pt-BR" sz="1000" dirty="0"/>
          </a:p>
        </p:txBody>
      </p:sp>
      <p:sp>
        <p:nvSpPr>
          <p:cNvPr id="9" name="objeto 5" descr="Retângulo be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 flipV="1">
            <a:off x="870232" y="1846126"/>
            <a:ext cx="808939" cy="87035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2B9C0AD0-C466-93EA-FD8D-01658A67549C}"/>
              </a:ext>
            </a:extLst>
          </p:cNvPr>
          <p:cNvSpPr txBox="1"/>
          <p:nvPr/>
        </p:nvSpPr>
        <p:spPr>
          <a:xfrm>
            <a:off x="639914" y="2354942"/>
            <a:ext cx="6708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Os valores das idades estão distribuídas entre 23 e 53 anos.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36C448B2-42D7-70C5-481B-CDAA04198B06}"/>
              </a:ext>
            </a:extLst>
          </p:cNvPr>
          <p:cNvSpPr/>
          <p:nvPr/>
        </p:nvSpPr>
        <p:spPr>
          <a:xfrm>
            <a:off x="73612" y="4135132"/>
            <a:ext cx="12042371" cy="1758775"/>
          </a:xfrm>
          <a:prstGeom prst="rect">
            <a:avLst/>
          </a:prstGeom>
          <a:solidFill>
            <a:srgbClr val="107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objeto 5" descr="Retângulo bege">
            <a:extLst>
              <a:ext uri="{FF2B5EF4-FFF2-40B4-BE49-F238E27FC236}">
                <a16:creationId xmlns:a16="http://schemas.microsoft.com/office/drawing/2014/main" id="{38906F29-2D0E-CD57-E283-3DDB582591A4}"/>
              </a:ext>
            </a:extLst>
          </p:cNvPr>
          <p:cNvSpPr/>
          <p:nvPr/>
        </p:nvSpPr>
        <p:spPr>
          <a:xfrm flipV="1">
            <a:off x="862584" y="3638500"/>
            <a:ext cx="4473633" cy="157003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B13F8726-4F9C-AF87-12BF-B3B3FEA9D755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E3B0B4C1-6142-D6EE-B05A-C05CE76BAD4A}"/>
              </a:ext>
            </a:extLst>
          </p:cNvPr>
          <p:cNvSpPr txBox="1"/>
          <p:nvPr/>
        </p:nvSpPr>
        <p:spPr>
          <a:xfrm>
            <a:off x="870232" y="3189572"/>
            <a:ext cx="4696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YEARS OF EXPERIENCE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7280E3F6-1987-176C-9BA6-553863107E51}"/>
              </a:ext>
            </a:extLst>
          </p:cNvPr>
          <p:cNvSpPr txBox="1"/>
          <p:nvPr/>
        </p:nvSpPr>
        <p:spPr>
          <a:xfrm>
            <a:off x="870232" y="4630184"/>
            <a:ext cx="5464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Enquanto os anos de experiência variam </a:t>
            </a:r>
          </a:p>
          <a:p>
            <a:r>
              <a:rPr lang="pt-BR" dirty="0">
                <a:solidFill>
                  <a:schemeClr val="bg1"/>
                </a:solidFill>
              </a:rPr>
              <a:t>Entre 0 e 25. </a:t>
            </a:r>
          </a:p>
        </p:txBody>
      </p:sp>
    </p:spTree>
    <p:extLst>
      <p:ext uri="{BB962C8B-B14F-4D97-AF65-F5344CB8AC3E}">
        <p14:creationId xmlns:p14="http://schemas.microsoft.com/office/powerpoint/2010/main" val="3905223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2DB6CCF6-0CCE-6DBA-766A-9169CFE4413F}"/>
              </a:ext>
            </a:extLst>
          </p:cNvPr>
          <p:cNvSpPr txBox="1"/>
          <p:nvPr/>
        </p:nvSpPr>
        <p:spPr>
          <a:xfrm>
            <a:off x="5671127" y="304800"/>
            <a:ext cx="58281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Naturalmente existe um correlação diretamente proporcional entre anos de experiência e a idade, já que um profissional é melhor remunerado por ter mais experiência na área, e tecnicamente quem tem mais experiência, tem mais idade.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9C89BBB7-E28D-9587-6F47-957EEC99B9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53" y="2668106"/>
            <a:ext cx="11558039" cy="296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812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8CA51879-3918-9F96-3CBC-AD5EB16E5F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objeto 3" descr="Retângulo azul">
            <a:extLst>
              <a:ext uri="{FF2B5EF4-FFF2-40B4-BE49-F238E27FC236}">
                <a16:creationId xmlns:a16="http://schemas.microsoft.com/office/drawing/2014/main" id="{6EC2C101-3201-A3D7-46F5-B2EA1C78BEB2}"/>
              </a:ext>
            </a:extLst>
          </p:cNvPr>
          <p:cNvSpPr/>
          <p:nvPr/>
        </p:nvSpPr>
        <p:spPr>
          <a:xfrm>
            <a:off x="8467" y="-31489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13" name="Oval 12" descr="Oval be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33" y="7231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JOBTITLE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pt-BR" sz="1000" smtClean="0"/>
              <a:t>9</a:t>
            </a:fld>
            <a:endParaRPr lang="pt-BR" sz="1000" dirty="0"/>
          </a:p>
        </p:txBody>
      </p:sp>
      <p:sp>
        <p:nvSpPr>
          <p:cNvPr id="9" name="objeto 5" descr="Retângulo be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 flipV="1">
            <a:off x="601071" y="915679"/>
            <a:ext cx="1980544" cy="107391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B13F8726-4F9C-AF87-12BF-B3B3FEA9D755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E893361-8A67-B90E-2A2C-8DEDF544D139}"/>
              </a:ext>
            </a:extLst>
          </p:cNvPr>
          <p:cNvSpPr/>
          <p:nvPr/>
        </p:nvSpPr>
        <p:spPr>
          <a:xfrm>
            <a:off x="0" y="1296345"/>
            <a:ext cx="12192000" cy="3406589"/>
          </a:xfrm>
          <a:prstGeom prst="rect">
            <a:avLst/>
          </a:prstGeom>
          <a:solidFill>
            <a:srgbClr val="107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0832474-0EFB-C0F3-666B-95C599591F23}"/>
              </a:ext>
            </a:extLst>
          </p:cNvPr>
          <p:cNvSpPr txBox="1"/>
          <p:nvPr/>
        </p:nvSpPr>
        <p:spPr>
          <a:xfrm>
            <a:off x="601071" y="1305877"/>
            <a:ext cx="3495580" cy="2654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50" dirty="0">
                <a:solidFill>
                  <a:schemeClr val="bg1"/>
                </a:solidFill>
              </a:rPr>
              <a:t>174 registros únicos.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5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50" dirty="0">
                <a:solidFill>
                  <a:schemeClr val="bg1"/>
                </a:solidFill>
              </a:rPr>
              <a:t>75% dos registros, divididos em: Diretor, Sênior e Junior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85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50" dirty="0">
                <a:solidFill>
                  <a:schemeClr val="bg1"/>
                </a:solidFill>
              </a:rPr>
              <a:t>25% aproximadamente dos registros, de cargos gerenciais, engenharias de dados e de software.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0017EA1-98FC-D51E-0622-3D6C87991FC4}"/>
              </a:ext>
            </a:extLst>
          </p:cNvPr>
          <p:cNvSpPr txBox="1"/>
          <p:nvPr/>
        </p:nvSpPr>
        <p:spPr>
          <a:xfrm>
            <a:off x="6011063" y="1341290"/>
            <a:ext cx="5264372" cy="2085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50" dirty="0">
                <a:solidFill>
                  <a:schemeClr val="bg1"/>
                </a:solidFill>
              </a:rPr>
              <a:t>Foi usado a função “</a:t>
            </a:r>
            <a:r>
              <a:rPr lang="pt-BR" sz="1850" dirty="0" err="1">
                <a:solidFill>
                  <a:schemeClr val="bg1"/>
                </a:solidFill>
              </a:rPr>
              <a:t>np.Where</a:t>
            </a:r>
            <a:r>
              <a:rPr lang="pt-BR" sz="1850" dirty="0">
                <a:solidFill>
                  <a:schemeClr val="bg1"/>
                </a:solidFill>
              </a:rPr>
              <a:t>()” do módulo </a:t>
            </a:r>
            <a:r>
              <a:rPr lang="pt-BR" sz="1850" dirty="0" err="1">
                <a:solidFill>
                  <a:schemeClr val="bg1"/>
                </a:solidFill>
              </a:rPr>
              <a:t>Numpy</a:t>
            </a:r>
            <a:r>
              <a:rPr lang="pt-BR" sz="1850" dirty="0">
                <a:solidFill>
                  <a:schemeClr val="bg1"/>
                </a:solidFill>
              </a:rPr>
              <a:t>.</a:t>
            </a:r>
          </a:p>
          <a:p>
            <a:r>
              <a:rPr lang="pt-BR" sz="1850" dirty="0">
                <a:solidFill>
                  <a:schemeClr val="bg1"/>
                </a:solidFill>
              </a:rPr>
              <a:t>Que permite realizar operações condicionais em </a:t>
            </a:r>
            <a:r>
              <a:rPr lang="pt-BR" sz="1850" dirty="0" err="1">
                <a:solidFill>
                  <a:schemeClr val="bg1"/>
                </a:solidFill>
              </a:rPr>
              <a:t>array</a:t>
            </a:r>
            <a:r>
              <a:rPr lang="pt-BR" sz="1850" dirty="0">
                <a:solidFill>
                  <a:schemeClr val="bg1"/>
                </a:solidFill>
              </a:rPr>
              <a:t>, retornando um novo </a:t>
            </a:r>
            <a:r>
              <a:rPr lang="pt-BR" sz="1850" dirty="0" err="1">
                <a:solidFill>
                  <a:schemeClr val="bg1"/>
                </a:solidFill>
              </a:rPr>
              <a:t>array</a:t>
            </a:r>
            <a:r>
              <a:rPr lang="pt-BR" sz="1850" dirty="0">
                <a:solidFill>
                  <a:schemeClr val="bg1"/>
                </a:solidFill>
              </a:rPr>
              <a:t> com elementos escolhidos, com diferentes condições booleana. </a:t>
            </a:r>
          </a:p>
          <a:p>
            <a:endParaRPr lang="pt-BR" sz="1850" dirty="0">
              <a:solidFill>
                <a:schemeClr val="bg1"/>
              </a:solidFill>
            </a:endParaRPr>
          </a:p>
          <a:p>
            <a:r>
              <a:rPr lang="pt-BR" sz="1850" dirty="0" err="1">
                <a:solidFill>
                  <a:schemeClr val="bg1"/>
                </a:solidFill>
              </a:rPr>
              <a:t>Obs</a:t>
            </a:r>
            <a:r>
              <a:rPr lang="pt-BR" sz="1850" dirty="0">
                <a:solidFill>
                  <a:schemeClr val="bg1"/>
                </a:solidFill>
              </a:rPr>
              <a:t>: Transformação do tipo de dados em </a:t>
            </a:r>
            <a:r>
              <a:rPr lang="pt-BR" sz="1850" dirty="0" err="1">
                <a:solidFill>
                  <a:schemeClr val="bg1"/>
                </a:solidFill>
              </a:rPr>
              <a:t>String</a:t>
            </a:r>
            <a:r>
              <a:rPr lang="pt-BR" dirty="0"/>
              <a:t>.</a:t>
            </a:r>
          </a:p>
        </p:txBody>
      </p:sp>
      <p:sp>
        <p:nvSpPr>
          <p:cNvPr id="21" name="objeto 5" descr="Retângulo bege">
            <a:extLst>
              <a:ext uri="{FF2B5EF4-FFF2-40B4-BE49-F238E27FC236}">
                <a16:creationId xmlns:a16="http://schemas.microsoft.com/office/drawing/2014/main" id="{99DDE3C2-03C8-C6B1-142F-F300C26729E7}"/>
              </a:ext>
            </a:extLst>
          </p:cNvPr>
          <p:cNvSpPr/>
          <p:nvPr/>
        </p:nvSpPr>
        <p:spPr>
          <a:xfrm rot="16200000" flipV="1">
            <a:off x="4169638" y="2704545"/>
            <a:ext cx="2728697" cy="115362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481967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4307498_TF23188392.potx" id="{F43E48E8-3178-4A73-92D2-8A44575E9477}" vid="{ED9F4325-229D-4C1B-8828-374716A5FAE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71946EF-A3EA-4ECB-8D9A-56C36FFF4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serviços profissionais</Template>
  <TotalTime>403</TotalTime>
  <Words>948</Words>
  <Application>Microsoft Office PowerPoint</Application>
  <PresentationFormat>Widescreen</PresentationFormat>
  <Paragraphs>158</Paragraphs>
  <Slides>15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4" baseType="lpstr">
      <vt:lpstr>Arial</vt:lpstr>
      <vt:lpstr>Arial </vt:lpstr>
      <vt:lpstr>Arial Black</vt:lpstr>
      <vt:lpstr>Calibri</vt:lpstr>
      <vt:lpstr>Century Gothic</vt:lpstr>
      <vt:lpstr>Gill Sans MT</vt:lpstr>
      <vt:lpstr>Lucida Sans Unicode</vt:lpstr>
      <vt:lpstr>Roboto</vt:lpstr>
      <vt:lpstr>Tema do Office</vt:lpstr>
      <vt:lpstr>Aplicação de Métodos de Aprendizagem de Máquinas</vt:lpstr>
      <vt:lpstr>Objetivo</vt:lpstr>
      <vt:lpstr>Especificação Técnica</vt:lpstr>
      <vt:lpstr>Apresentação do PowerPoint</vt:lpstr>
      <vt:lpstr>LIMPEZA E PRÉ – PROCESSAMENTO</vt:lpstr>
      <vt:lpstr>SALÁRIO (Target)</vt:lpstr>
      <vt:lpstr>AGE</vt:lpstr>
      <vt:lpstr>Apresentação do PowerPoint</vt:lpstr>
      <vt:lpstr>JOBTITLE</vt:lpstr>
      <vt:lpstr>GENDER </vt:lpstr>
      <vt:lpstr>SEPARAÇÃO DO CONJUNTO DE DADOS</vt:lpstr>
      <vt:lpstr>ALGORITMOS DE REGRESSÃO </vt:lpstr>
      <vt:lpstr>MÉTRICAS</vt:lpstr>
      <vt:lpstr>RESULTADOS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Aplicação de Métodos de Aprendizagem de Máquinas</dc:title>
  <dc:creator>Paulo Quirino</dc:creator>
  <cp:lastModifiedBy>Paulo Quirino</cp:lastModifiedBy>
  <cp:revision>6</cp:revision>
  <dcterms:created xsi:type="dcterms:W3CDTF">2023-06-27T23:11:20Z</dcterms:created>
  <dcterms:modified xsi:type="dcterms:W3CDTF">2023-06-29T19:35:51Z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